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8" r:id="rId4"/>
    <p:sldId id="259" r:id="rId5"/>
    <p:sldId id="264" r:id="rId6"/>
    <p:sldId id="261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5"/>
  </p:normalViewPr>
  <p:slideViewPr>
    <p:cSldViewPr snapToGrid="0">
      <p:cViewPr varScale="1">
        <p:scale>
          <a:sx n="97" d="100"/>
          <a:sy n="97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F809-50AA-A07C-5422-BAB42D336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B9B03-F6A5-AF35-7ABD-9C39A954A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5E5EF-7F87-B784-4905-AB86F93A2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0CD5A-5E05-CB18-D8A2-33535662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5898F-EF90-B3CB-FAFB-12272464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9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C01C-D58F-CE6A-AAF8-1F303FDE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D4BD2-9A28-D131-116F-8AC77F64F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25D28-4728-EFAF-D903-8AA84A0A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66A64-903C-D520-B295-E87D01EB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AB42B-112C-E9EE-DD6F-E6F40FFD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27779E-6638-C4CF-B310-065BB471C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21150-F89C-562C-1710-0D73BCC48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1C93C-8371-DC4B-08B3-A9BA9E50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DFCAA-DBB0-3D85-EDDF-371DA10E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ED487-CE49-AE6C-5E1C-0DF43D64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0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6638-DA94-32E0-34F4-AA50A59A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D41B-7D26-3F29-B3E0-B2416FEE5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726CE-27C1-BD57-A966-CC760936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C8A6E-FD33-DDBD-F1B1-9FE413BE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7ADDC-B659-63E8-8136-CA2D8119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3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3065-8120-1959-8137-6F2806B8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072B-B97C-E863-A7B4-1D1AF5695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28624-3207-692D-7129-C469FDBF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F9FDD-70B0-18A0-92E3-75A28386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024C6-76AB-3A8E-1018-A80D6933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7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BAAB-CD25-63AE-2388-5B51BE54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91772-89C0-179C-6788-627BE345E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183E6-138F-29E1-9AC3-0F5D55D15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A1B85-40D2-0AEE-6850-0456BFB5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8E2C1-71FE-D4EE-9DF4-6F49A3AA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18679-8ABC-DD78-1CD9-6E348B8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2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7E85-098F-CB19-AE2D-EEF51B9AB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AB9F3-B7A9-B336-B4C7-7A1C3CE57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F4C03-082A-4852-28F9-D8642C053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0D8C7-0551-098A-6D3E-99401935A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AB6B0-FC4C-3C30-E93D-D4185EDCC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C068F8-9F8F-5B46-9F2A-7A8FF0EC8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69EF1-7878-AF6E-5991-82FA52BB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EA687-C851-831B-50B3-AB0C46EB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E1B1-6E9D-F5E0-DDBA-0025AE50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B5B71-053A-3912-E36C-F4B993568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1B289-F977-516C-F538-7BF2ED04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065DA-FEF7-BB46-B465-0BA04186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4C6C6-1210-EA0C-4245-E19ECBF2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433AF9-91AC-12DE-D0FA-BACAC7D0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060AA-3248-E036-5D0A-53A33408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17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3550-8DE3-1788-44D8-734C763C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D1BC-78B9-64FA-A03F-089B73D90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2AA8F-0215-0601-5DE8-112EFDD3C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82DAD-359F-8BB4-BD6F-F2F2B4AF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F492B-5AC2-43E5-01FA-B7E85620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7893A-00D3-B1D2-4CF7-68D61AFC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9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4D78-9AF8-F0AF-582A-39100298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E026D-ADE1-FBE7-8DF3-411F9F5EA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535D1-713B-8CAD-8050-D54BA7F06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FCA77-CF96-1D07-0EB3-A0B68B1C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38A69-3794-4428-37F4-AB6B5CB7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3A288-6798-23FC-3E99-0C909389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8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C90AE-9EE3-9760-7833-C5A6055E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5D521-7E34-2857-580C-A4FA503CD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DC3B1-95FD-8433-75A7-AF23E3B83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AD045-8AF9-2E44-940F-B1731062CB05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0AB1D-FF25-25CB-9887-F0A2D377E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C1077-213D-8925-7E5D-B9ED27814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68262-2608-CE46-92AF-1975021CC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5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5359-4DAE-4D3A-B176-6D65E5AE5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689476"/>
            <a:ext cx="12192000" cy="2756969"/>
          </a:xfrm>
        </p:spPr>
        <p:txBody>
          <a:bodyPr>
            <a:noAutofit/>
          </a:bodyPr>
          <a:lstStyle/>
          <a:p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Machine Learning 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predicting protein sequences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A7CAD1-45B4-474A-820E-508E76E3BBD9}"/>
              </a:ext>
            </a:extLst>
          </p:cNvPr>
          <p:cNvSpPr/>
          <p:nvPr/>
        </p:nvSpPr>
        <p:spPr>
          <a:xfrm>
            <a:off x="993723" y="3069033"/>
            <a:ext cx="10204549" cy="150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Gehan Ranepura</a:t>
            </a:r>
            <a:endParaRPr lang="en-US" sz="2400" baseline="30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Course: PHYS85200 – Machine Learning for Scientists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Dr. Viviana 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Acquaviva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Publics Lab – Transforming Doctoral Education in the Humanities at the CUNY  Graduate Center">
            <a:extLst>
              <a:ext uri="{FF2B5EF4-FFF2-40B4-BE49-F238E27FC236}">
                <a16:creationId xmlns:a16="http://schemas.microsoft.com/office/drawing/2014/main" id="{43AE3D2A-827D-0641-F6FF-4548234F8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6529" cy="27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324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F57167-B058-5793-1376-91438E031924}"/>
              </a:ext>
            </a:extLst>
          </p:cNvPr>
          <p:cNvSpPr txBox="1"/>
          <p:nvPr/>
        </p:nvSpPr>
        <p:spPr>
          <a:xfrm>
            <a:off x="0" y="520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 – Apply Deep Learning</a:t>
            </a:r>
            <a:endParaRPr lang="en-US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The Essential Guide to Neural Network Architectures">
            <a:extLst>
              <a:ext uri="{FF2B5EF4-FFF2-40B4-BE49-F238E27FC236}">
                <a16:creationId xmlns:a16="http://schemas.microsoft.com/office/drawing/2014/main" id="{4EC67502-204F-5B2F-97F8-D05331F9B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9" y="595075"/>
            <a:ext cx="7028392" cy="566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0BAF4D-35AD-2F8C-2EEA-17B3C2526A6C}"/>
              </a:ext>
            </a:extLst>
          </p:cNvPr>
          <p:cNvCxnSpPr>
            <a:cxnSpLocks/>
            <a:stCxn id="8194" idx="3"/>
            <a:endCxn id="5" idx="1"/>
          </p:cNvCxnSpPr>
          <p:nvPr/>
        </p:nvCxnSpPr>
        <p:spPr>
          <a:xfrm flipV="1">
            <a:off x="7383831" y="3428998"/>
            <a:ext cx="1707160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A6340E-7ECC-6CC4-9957-2712911AC0EC}"/>
              </a:ext>
            </a:extLst>
          </p:cNvPr>
          <p:cNvSpPr txBox="1"/>
          <p:nvPr/>
        </p:nvSpPr>
        <p:spPr>
          <a:xfrm>
            <a:off x="9090991" y="2736500"/>
            <a:ext cx="2597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Use same approach for Kaggle Project</a:t>
            </a:r>
          </a:p>
        </p:txBody>
      </p:sp>
    </p:spTree>
    <p:extLst>
      <p:ext uri="{BB962C8B-B14F-4D97-AF65-F5344CB8AC3E}">
        <p14:creationId xmlns:p14="http://schemas.microsoft.com/office/powerpoint/2010/main" val="125804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entral Dogma of Genetics - Ms. Jones Website">
            <a:extLst>
              <a:ext uri="{FF2B5EF4-FFF2-40B4-BE49-F238E27FC236}">
                <a16:creationId xmlns:a16="http://schemas.microsoft.com/office/drawing/2014/main" id="{10365FE1-AE71-EFE1-463F-638EA877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35" y="532160"/>
            <a:ext cx="6382930" cy="21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NA vs. RNA | Biology Dictionary">
            <a:extLst>
              <a:ext uri="{FF2B5EF4-FFF2-40B4-BE49-F238E27FC236}">
                <a16:creationId xmlns:a16="http://schemas.microsoft.com/office/drawing/2014/main" id="{13759799-74AB-1F33-BA5D-704F26F5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49" y="2797315"/>
            <a:ext cx="4073937" cy="407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lation: DNA to mRNA to Protein | Learn Science at Scitable">
            <a:extLst>
              <a:ext uri="{FF2B5EF4-FFF2-40B4-BE49-F238E27FC236}">
                <a16:creationId xmlns:a16="http://schemas.microsoft.com/office/drawing/2014/main" id="{2FF2D110-8CB9-9959-9D4B-1910EDFBA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16" y="2508519"/>
            <a:ext cx="4982817" cy="436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F57167-B058-5793-1376-91438E031924}"/>
              </a:ext>
            </a:extLst>
          </p:cNvPr>
          <p:cNvSpPr txBox="1"/>
          <p:nvPr/>
        </p:nvSpPr>
        <p:spPr>
          <a:xfrm>
            <a:off x="0" y="520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 Dogma of Molecular Biology</a:t>
            </a:r>
            <a:endParaRPr lang="en-US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Cell nucleus - Wikipedia">
            <a:extLst>
              <a:ext uri="{FF2B5EF4-FFF2-40B4-BE49-F238E27FC236}">
                <a16:creationId xmlns:a16="http://schemas.microsoft.com/office/drawing/2014/main" id="{9A685A45-A47B-248A-04DC-192EDC0DE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" y="802725"/>
            <a:ext cx="2174967" cy="16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F0F4455-CF10-88FE-4E08-E0C565BC2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301" y="336621"/>
            <a:ext cx="2805699" cy="210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B89D6-2B54-2F28-5C2F-980AD321FCA7}"/>
              </a:ext>
            </a:extLst>
          </p:cNvPr>
          <p:cNvSpPr txBox="1"/>
          <p:nvPr/>
        </p:nvSpPr>
        <p:spPr>
          <a:xfrm>
            <a:off x="10484264" y="2474556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Apotosome</a:t>
            </a:r>
            <a:endParaRPr lang="en-US" sz="1100" dirty="0"/>
          </a:p>
          <a:p>
            <a:pPr algn="ctr"/>
            <a:r>
              <a:rPr lang="en-US" sz="1100" dirty="0"/>
              <a:t>“The Death Protein”</a:t>
            </a:r>
          </a:p>
        </p:txBody>
      </p:sp>
    </p:spTree>
    <p:extLst>
      <p:ext uri="{BB962C8B-B14F-4D97-AF65-F5344CB8AC3E}">
        <p14:creationId xmlns:p14="http://schemas.microsoft.com/office/powerpoint/2010/main" val="342648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entral Dogma of Genetics - Ms. Jones Website">
            <a:extLst>
              <a:ext uri="{FF2B5EF4-FFF2-40B4-BE49-F238E27FC236}">
                <a16:creationId xmlns:a16="http://schemas.microsoft.com/office/drawing/2014/main" id="{10365FE1-AE71-EFE1-463F-638EA877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35" y="532160"/>
            <a:ext cx="6382930" cy="219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NA vs. RNA | Biology Dictionary">
            <a:extLst>
              <a:ext uri="{FF2B5EF4-FFF2-40B4-BE49-F238E27FC236}">
                <a16:creationId xmlns:a16="http://schemas.microsoft.com/office/drawing/2014/main" id="{13759799-74AB-1F33-BA5D-704F26F5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49" y="2797315"/>
            <a:ext cx="4073937" cy="407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F57167-B058-5793-1376-91438E031924}"/>
              </a:ext>
            </a:extLst>
          </p:cNvPr>
          <p:cNvSpPr txBox="1"/>
          <p:nvPr/>
        </p:nvSpPr>
        <p:spPr>
          <a:xfrm>
            <a:off x="0" y="520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 Dogma of Molecular Biology</a:t>
            </a:r>
            <a:endParaRPr lang="en-US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Cell nucleus - Wikipedia">
            <a:extLst>
              <a:ext uri="{FF2B5EF4-FFF2-40B4-BE49-F238E27FC236}">
                <a16:creationId xmlns:a16="http://schemas.microsoft.com/office/drawing/2014/main" id="{9A685A45-A47B-248A-04DC-192EDC0DE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3" y="802725"/>
            <a:ext cx="2174967" cy="16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F0F4455-CF10-88FE-4E08-E0C565BC2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301" y="336621"/>
            <a:ext cx="2805699" cy="210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B89D6-2B54-2F28-5C2F-980AD321FCA7}"/>
              </a:ext>
            </a:extLst>
          </p:cNvPr>
          <p:cNvSpPr txBox="1"/>
          <p:nvPr/>
        </p:nvSpPr>
        <p:spPr>
          <a:xfrm>
            <a:off x="10484264" y="2474556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Apotosome</a:t>
            </a:r>
            <a:endParaRPr lang="en-US" sz="1100" dirty="0"/>
          </a:p>
          <a:p>
            <a:pPr algn="ctr"/>
            <a:r>
              <a:rPr lang="en-US" sz="1100" dirty="0"/>
              <a:t>“The Death Protein”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93028-7715-8E67-CAA7-FFE288EC1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93" y="2936773"/>
            <a:ext cx="4580758" cy="381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16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F57167-B058-5793-1376-91438E031924}"/>
              </a:ext>
            </a:extLst>
          </p:cNvPr>
          <p:cNvSpPr txBox="1"/>
          <p:nvPr/>
        </p:nvSpPr>
        <p:spPr>
          <a:xfrm>
            <a:off x="0" y="520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Simulated Folding Energies of four-helix bundle protein with cofactors</a:t>
            </a:r>
            <a:endParaRPr lang="en-US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7CD2C-FB98-4492-B7F7-A7328DAC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6867"/>
            <a:ext cx="7326928" cy="2854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919B12-9B9F-EA0B-DE29-FD729822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7" y="3536938"/>
            <a:ext cx="5128591" cy="3321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5E5117-DB89-2B36-82C3-FA4981725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4" y="3531735"/>
            <a:ext cx="5189161" cy="33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F57167-B058-5793-1376-91438E031924}"/>
              </a:ext>
            </a:extLst>
          </p:cNvPr>
          <p:cNvSpPr txBox="1"/>
          <p:nvPr/>
        </p:nvSpPr>
        <p:spPr>
          <a:xfrm>
            <a:off x="0" y="520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Simulated Folding Energies of four-helix bundle protein with cofactors</a:t>
            </a:r>
            <a:endParaRPr lang="en-US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7CD2C-FB98-4492-B7F7-A7328DAC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6867"/>
            <a:ext cx="7326928" cy="2854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5E5117-DB89-2B36-82C3-FA4981725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889" y="3478365"/>
            <a:ext cx="5189161" cy="3321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DC47E-8EBC-0DD9-7419-404F712476BE}"/>
              </a:ext>
            </a:extLst>
          </p:cNvPr>
          <p:cNvSpPr txBox="1"/>
          <p:nvPr/>
        </p:nvSpPr>
        <p:spPr>
          <a:xfrm>
            <a:off x="854765" y="3536939"/>
            <a:ext cx="51153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175 Residue Sequence</a:t>
            </a:r>
          </a:p>
          <a:p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SFEEAIQEAQQTGQK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A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G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QE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FA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G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QAAQQTGQKVQQAGGSGGFQQGFQEHRQAGQA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I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QQT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F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QEDQQA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F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QEHRQAGQKFQKYGGGSGGSLEKAIQEAQQT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V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QE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V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I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QEERQA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F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QAVQQTAQEFQQAGGSGGAQQAVQKARQAGQA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G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QQT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A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QK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A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V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QKHRQAFQEVQKYG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5FD85-FD2F-75B1-B934-9D70BD62B9C9}"/>
              </a:ext>
            </a:extLst>
          </p:cNvPr>
          <p:cNvSpPr txBox="1"/>
          <p:nvPr/>
        </p:nvSpPr>
        <p:spPr>
          <a:xfrm>
            <a:off x="-1" y="5475125"/>
            <a:ext cx="67056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1600" b="0" i="0" dirty="0">
                <a:solidFill>
                  <a:srgbClr val="242424"/>
                </a:solidFill>
                <a:effectLst/>
              </a:rPr>
              <a:t>Only positions 16,20,23,24,27,60,64,71,103,106,110,117,150,154,157, and 161 </a:t>
            </a:r>
          </a:p>
          <a:p>
            <a:pPr algn="ctr" fontAlgn="base"/>
            <a:r>
              <a:rPr lang="en-US" sz="1600" b="0" i="0" dirty="0">
                <a:solidFill>
                  <a:srgbClr val="242424"/>
                </a:solidFill>
                <a:effectLst/>
              </a:rPr>
              <a:t>will be different between each sequence.</a:t>
            </a:r>
          </a:p>
          <a:p>
            <a:pPr algn="ctr" fontAlgn="base"/>
            <a:endParaRPr lang="en-US" sz="1600" b="0" i="0" dirty="0">
              <a:solidFill>
                <a:srgbClr val="242424"/>
              </a:solidFill>
              <a:effectLst/>
            </a:endParaRPr>
          </a:p>
          <a:p>
            <a:pPr algn="ctr" fontAlgn="base"/>
            <a:r>
              <a:rPr lang="en-US" sz="1600" b="1" i="0" dirty="0">
                <a:solidFill>
                  <a:srgbClr val="242424"/>
                </a:solidFill>
                <a:effectLst/>
              </a:rPr>
              <a:t>The mutable positions can only be G,A,V,L,I,F </a:t>
            </a:r>
            <a:r>
              <a:rPr lang="en-US" sz="1600" b="1" i="0" dirty="0">
                <a:solidFill>
                  <a:srgbClr val="242424"/>
                </a:solidFill>
                <a:effectLst/>
                <a:sym typeface="Wingdings" pitchFamily="2" charset="2"/>
              </a:rPr>
              <a:t> 16*6 = 96 features!</a:t>
            </a:r>
            <a:endParaRPr lang="en-US" sz="1600" b="1" i="0" dirty="0">
              <a:solidFill>
                <a:srgbClr val="2424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0203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F57167-B058-5793-1376-91438E031924}"/>
              </a:ext>
            </a:extLst>
          </p:cNvPr>
          <p:cNvSpPr txBox="1"/>
          <p:nvPr/>
        </p:nvSpPr>
        <p:spPr>
          <a:xfrm>
            <a:off x="0" y="520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we predict and classify the protein energy based on protein sequence?</a:t>
            </a:r>
            <a:endParaRPr lang="en-US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AB943-CA15-66F1-DEB4-6831D346F3D1}"/>
              </a:ext>
            </a:extLst>
          </p:cNvPr>
          <p:cNvSpPr txBox="1"/>
          <p:nvPr/>
        </p:nvSpPr>
        <p:spPr>
          <a:xfrm>
            <a:off x="0" y="987203"/>
            <a:ext cx="609600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   </a:t>
            </a:r>
            <a:r>
              <a:rPr lang="en-US" sz="2400" b="1" dirty="0"/>
              <a:t>Create Artificial Targets (11)</a:t>
            </a:r>
            <a:endParaRPr lang="en-US" b="1" dirty="0"/>
          </a:p>
          <a:p>
            <a:pPr algn="ctr"/>
            <a:endParaRPr lang="en-US" b="1" dirty="0"/>
          </a:p>
          <a:p>
            <a:r>
              <a:rPr lang="en-US" dirty="0"/>
              <a:t>   10 = (master['Energy'] &gt;     0),</a:t>
            </a:r>
          </a:p>
          <a:p>
            <a:r>
              <a:rPr lang="en-US" dirty="0"/>
              <a:t>     9 = (master['Energy'] &lt;     0)    &amp; (master['Energy'] &gt;=   -25),</a:t>
            </a:r>
          </a:p>
          <a:p>
            <a:r>
              <a:rPr lang="en-US" dirty="0"/>
              <a:t>     8 = (master['Energy'] &lt;   -25)   &amp; (master['Energy'] &gt;=   -50),</a:t>
            </a:r>
          </a:p>
          <a:p>
            <a:r>
              <a:rPr lang="en-US" dirty="0"/>
              <a:t>     7 = (master['Energy'] &lt;   -50)   &amp; (master['Energy'] &gt;=  -100),</a:t>
            </a:r>
          </a:p>
          <a:p>
            <a:r>
              <a:rPr lang="en-US" dirty="0"/>
              <a:t>     6 = (master['Energy'] &lt;  -100)  &amp; (master['Energy'] &gt;=  -200),</a:t>
            </a:r>
          </a:p>
          <a:p>
            <a:r>
              <a:rPr lang="en-US" dirty="0"/>
              <a:t>     5 = (master['Energy'] &lt;  -200)  &amp; (master['Energy'] &gt;=  -500),</a:t>
            </a:r>
          </a:p>
          <a:p>
            <a:r>
              <a:rPr lang="en-US" dirty="0"/>
              <a:t>     4 = (master['Energy'] &lt;  -500)  &amp; (master['Energy'] &gt;=  -750),</a:t>
            </a:r>
          </a:p>
          <a:p>
            <a:r>
              <a:rPr lang="en-US" dirty="0"/>
              <a:t>     3 = (master['Energy'] &lt;  -750)  &amp; (master['Energy'] &gt;= -1000),</a:t>
            </a:r>
          </a:p>
          <a:p>
            <a:r>
              <a:rPr lang="en-US" dirty="0"/>
              <a:t>     2 = (master['Energy'] &lt; -1000) &amp; (master['Energy'] &gt;= -1500),</a:t>
            </a:r>
          </a:p>
          <a:p>
            <a:r>
              <a:rPr lang="en-US" dirty="0"/>
              <a:t>     1 = (master['Energy'] &lt; -1500) &amp; (master['Energy'] &gt;= -1750),</a:t>
            </a:r>
          </a:p>
          <a:p>
            <a:r>
              <a:rPr lang="en-US" dirty="0"/>
              <a:t>     0 = (master['Energy'] &lt; -1750) &amp; (master['Energy'] &gt;= -2000)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BF974-B2A3-D609-7F0D-81021D453B51}"/>
              </a:ext>
            </a:extLst>
          </p:cNvPr>
          <p:cNvSpPr txBox="1"/>
          <p:nvPr/>
        </p:nvSpPr>
        <p:spPr>
          <a:xfrm>
            <a:off x="6932854" y="5539412"/>
            <a:ext cx="4836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Now we apply some </a:t>
            </a:r>
          </a:p>
          <a:p>
            <a:pPr algn="ctr"/>
            <a:r>
              <a:rPr lang="en-US" sz="3200" b="1" dirty="0"/>
              <a:t>ML Techniques we learned!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2546F-41EA-D787-9AEB-69E15863A078}"/>
              </a:ext>
            </a:extLst>
          </p:cNvPr>
          <p:cNvSpPr txBox="1"/>
          <p:nvPr/>
        </p:nvSpPr>
        <p:spPr>
          <a:xfrm>
            <a:off x="0" y="5293191"/>
            <a:ext cx="51153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175 Residue Sequence</a:t>
            </a:r>
          </a:p>
          <a:p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SFEEAIQEAQQTGQK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A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G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QE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FA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G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QAAQQTGQKVQQAGGSGGFQQGFQEHRQAGQA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I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QQT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F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QEDQQA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F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QEHRQAGQKFQKYGGGSGGSLEKAIQEAQQT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V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QE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V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I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QEERQA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F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QAVQQTAQEFQQAGGSGGAQQAVQKARQAGQA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G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QQT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A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QK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A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QQA</a:t>
            </a:r>
            <a:r>
              <a:rPr lang="en-US" sz="1600" dirty="0">
                <a:highlight>
                  <a:srgbClr val="FFFF00"/>
                </a:highlight>
                <a:latin typeface="Courier" pitchFamily="2" charset="0"/>
                <a:ea typeface="Cambria Math" panose="02040503050406030204" pitchFamily="18" charset="0"/>
              </a:rPr>
              <a:t>V</a:t>
            </a:r>
            <a:r>
              <a:rPr lang="en-US" sz="1600" dirty="0">
                <a:latin typeface="Courier" pitchFamily="2" charset="0"/>
                <a:ea typeface="Cambria Math" panose="02040503050406030204" pitchFamily="18" charset="0"/>
              </a:rPr>
              <a:t>QKHRQAFQEVQKYG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C0DF96-3D45-023F-CD30-C488C3A3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13" y="832335"/>
            <a:ext cx="5288929" cy="40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97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F57167-B058-5793-1376-91438E031924}"/>
              </a:ext>
            </a:extLst>
          </p:cNvPr>
          <p:cNvSpPr txBox="1"/>
          <p:nvPr/>
        </p:nvSpPr>
        <p:spPr>
          <a:xfrm>
            <a:off x="0" y="520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 &amp; PCA</a:t>
            </a:r>
            <a:endParaRPr lang="en-US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B35B4-EDFA-DBBF-C932-10B1EECFC6BE}"/>
              </a:ext>
            </a:extLst>
          </p:cNvPr>
          <p:cNvSpPr txBox="1"/>
          <p:nvPr/>
        </p:nvSpPr>
        <p:spPr>
          <a:xfrm>
            <a:off x="87500" y="3154404"/>
            <a:ext cx="4409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 elbow curve is debatable,</a:t>
            </a:r>
          </a:p>
          <a:p>
            <a:r>
              <a:rPr lang="en-US" dirty="0"/>
              <a:t>clusters are not easily found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522C5-5D5D-92A5-614A-C49DACB49CE7}"/>
              </a:ext>
            </a:extLst>
          </p:cNvPr>
          <p:cNvSpPr txBox="1"/>
          <p:nvPr/>
        </p:nvSpPr>
        <p:spPr>
          <a:xfrm>
            <a:off x="6295897" y="5909733"/>
            <a:ext cx="40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80 PCA components are a safe bet to use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07AE7F23-0755-0860-8D83-7EBD40970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30" y="466867"/>
            <a:ext cx="4511474" cy="27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C34AAA1-BAAD-AD15-5405-247F8AA19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3" y="3800735"/>
            <a:ext cx="3978279" cy="305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51EE37A-846D-10FA-2F69-2E7495601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492" y="1259584"/>
            <a:ext cx="6518245" cy="459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8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F57167-B058-5793-1376-91438E031924}"/>
              </a:ext>
            </a:extLst>
          </p:cNvPr>
          <p:cNvSpPr txBox="1"/>
          <p:nvPr/>
        </p:nvSpPr>
        <p:spPr>
          <a:xfrm>
            <a:off x="0" y="520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with 80 PCA Components</a:t>
            </a:r>
            <a:endParaRPr lang="en-US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90481E5-1821-7CA3-3D45-0179ADD54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01" y="466867"/>
            <a:ext cx="5805128" cy="56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AD80FB7-995F-8547-2EB5-ADF87D3CC3DB}"/>
              </a:ext>
            </a:extLst>
          </p:cNvPr>
          <p:cNvSpPr/>
          <p:nvPr/>
        </p:nvSpPr>
        <p:spPr>
          <a:xfrm>
            <a:off x="6599584" y="1063214"/>
            <a:ext cx="371060" cy="3812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B23CE0-276D-6555-EA16-93B57CC478C4}"/>
              </a:ext>
            </a:extLst>
          </p:cNvPr>
          <p:cNvCxnSpPr>
            <a:stCxn id="2" idx="7"/>
          </p:cNvCxnSpPr>
          <p:nvPr/>
        </p:nvCxnSpPr>
        <p:spPr>
          <a:xfrm flipV="1">
            <a:off x="6916304" y="609600"/>
            <a:ext cx="266374" cy="509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B0EBC3-0FEA-B56D-AE65-5B318E79F820}"/>
              </a:ext>
            </a:extLst>
          </p:cNvPr>
          <p:cNvSpPr txBox="1"/>
          <p:nvPr/>
        </p:nvSpPr>
        <p:spPr>
          <a:xfrm>
            <a:off x="6970644" y="476167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Energy_Range</a:t>
            </a:r>
            <a:r>
              <a:rPr lang="en-US" sz="1400" dirty="0"/>
              <a:t> targets predicted with 0% accuracy </a:t>
            </a:r>
          </a:p>
          <a:p>
            <a:pPr algn="ctr"/>
            <a:r>
              <a:rPr lang="en-US" sz="1400" dirty="0">
                <a:sym typeface="Wingdings" pitchFamily="2" charset="2"/>
              </a:rPr>
              <a:t>They also have the fewest datapoints 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B9C585-9BE7-B6C4-6D09-E931C4ED9BA3}"/>
                  </a:ext>
                </a:extLst>
              </p:cNvPr>
              <p:cNvSpPr txBox="1"/>
              <p:nvPr/>
            </p:nvSpPr>
            <p:spPr>
              <a:xfrm>
                <a:off x="4672208" y="6210436"/>
                <a:ext cx="28475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train_score = 1.000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b="1" dirty="0"/>
                  <a:t>0.000 </a:t>
                </a:r>
              </a:p>
              <a:p>
                <a:r>
                  <a:rPr lang="en-US" b="1" dirty="0" err="1"/>
                  <a:t>test_score</a:t>
                </a:r>
                <a:r>
                  <a:rPr lang="en-US" b="1" dirty="0"/>
                  <a:t> =   0.661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b="1" dirty="0"/>
                  <a:t>0.007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B9C585-9BE7-B6C4-6D09-E931C4ED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208" y="6210436"/>
                <a:ext cx="2847584" cy="646331"/>
              </a:xfrm>
              <a:prstGeom prst="rect">
                <a:avLst/>
              </a:prstGeom>
              <a:blipFill>
                <a:blip r:embed="rId3"/>
                <a:stretch>
                  <a:fillRect l="-1770" t="-5882" r="-132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4D25915-F0F2-C65C-2A00-77CDC36A88E7}"/>
              </a:ext>
            </a:extLst>
          </p:cNvPr>
          <p:cNvSpPr/>
          <p:nvPr/>
        </p:nvSpPr>
        <p:spPr>
          <a:xfrm rot="-2700000">
            <a:off x="9583491" y="3075781"/>
            <a:ext cx="323290" cy="226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1D65B7-353D-7C97-5C71-B0F760FDF74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945036" y="928532"/>
            <a:ext cx="0" cy="2478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>
            <a:extLst>
              <a:ext uri="{FF2B5EF4-FFF2-40B4-BE49-F238E27FC236}">
                <a16:creationId xmlns:a16="http://schemas.microsoft.com/office/drawing/2014/main" id="{13B9EA2C-6973-7DD3-63DF-3D1F7D6D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" y="3955277"/>
            <a:ext cx="3869818" cy="280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83519A10-201E-959B-1536-5D90F8998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06" y="609600"/>
            <a:ext cx="3314587" cy="325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180A85-A72E-23A9-74FE-CFA7D272AE94}"/>
              </a:ext>
            </a:extLst>
          </p:cNvPr>
          <p:cNvSpPr txBox="1"/>
          <p:nvPr/>
        </p:nvSpPr>
        <p:spPr>
          <a:xfrm>
            <a:off x="8436452" y="6206467"/>
            <a:ext cx="3521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Targets with many datapoints were </a:t>
            </a:r>
          </a:p>
          <a:p>
            <a:pPr algn="ctr"/>
            <a:r>
              <a:rPr lang="en-US" dirty="0"/>
              <a:t>better categorized by model</a:t>
            </a:r>
          </a:p>
        </p:txBody>
      </p:sp>
    </p:spTree>
    <p:extLst>
      <p:ext uri="{BB962C8B-B14F-4D97-AF65-F5344CB8AC3E}">
        <p14:creationId xmlns:p14="http://schemas.microsoft.com/office/powerpoint/2010/main" val="363079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F57167-B058-5793-1376-91438E031924}"/>
              </a:ext>
            </a:extLst>
          </p:cNvPr>
          <p:cNvSpPr txBox="1"/>
          <p:nvPr/>
        </p:nvSpPr>
        <p:spPr>
          <a:xfrm>
            <a:off x="0" y="520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 and </a:t>
            </a:r>
            <a:r>
              <a:rPr lang="en-US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80 PCA Components</a:t>
            </a:r>
            <a:endParaRPr lang="en-US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B9C585-9BE7-B6C4-6D09-E931C4ED9BA3}"/>
                  </a:ext>
                </a:extLst>
              </p:cNvPr>
              <p:cNvSpPr txBox="1"/>
              <p:nvPr/>
            </p:nvSpPr>
            <p:spPr>
              <a:xfrm>
                <a:off x="8276799" y="1539894"/>
                <a:ext cx="2847584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k - nearest neighbors</a:t>
                </a:r>
              </a:p>
              <a:p>
                <a:pPr algn="ctr"/>
                <a:r>
                  <a:rPr lang="en-US" b="1" dirty="0"/>
                  <a:t>train_score = 0.704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b="1" dirty="0"/>
                  <a:t>0.003 </a:t>
                </a:r>
              </a:p>
              <a:p>
                <a:pPr algn="ctr"/>
                <a:r>
                  <a:rPr lang="en-US" b="1" dirty="0" err="1">
                    <a:highlight>
                      <a:srgbClr val="FFFF00"/>
                    </a:highlight>
                  </a:rPr>
                  <a:t>test_score</a:t>
                </a:r>
                <a:r>
                  <a:rPr lang="en-US" b="1" dirty="0">
                    <a:highlight>
                      <a:srgbClr val="FFFF00"/>
                    </a:highlight>
                  </a:rPr>
                  <a:t> =   0.595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b="1" dirty="0">
                    <a:highlight>
                      <a:srgbClr val="FFFF00"/>
                    </a:highlight>
                  </a:rPr>
                  <a:t>0.004</a:t>
                </a:r>
              </a:p>
              <a:p>
                <a:pPr algn="ctr"/>
                <a:endParaRPr lang="en-US" b="1" dirty="0"/>
              </a:p>
              <a:p>
                <a:pPr algn="ctr"/>
                <a:r>
                  <a:rPr lang="en-US" b="1" dirty="0"/>
                  <a:t>SVM</a:t>
                </a:r>
              </a:p>
              <a:p>
                <a:pPr algn="ctr"/>
                <a:r>
                  <a:rPr lang="en-US" b="1" dirty="0"/>
                  <a:t>train_score = 0.839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b="1" dirty="0"/>
                  <a:t>0.003 </a:t>
                </a:r>
              </a:p>
              <a:p>
                <a:pPr algn="ctr"/>
                <a:r>
                  <a:rPr lang="en-US" b="1" dirty="0" err="1">
                    <a:highlight>
                      <a:srgbClr val="FFFF00"/>
                    </a:highlight>
                  </a:rPr>
                  <a:t>test_score</a:t>
                </a:r>
                <a:r>
                  <a:rPr lang="en-US" b="1" dirty="0">
                    <a:highlight>
                      <a:srgbClr val="FFFF00"/>
                    </a:highlight>
                  </a:rPr>
                  <a:t> =   0.685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b="1" dirty="0">
                    <a:highlight>
                      <a:srgbClr val="FFFF00"/>
                    </a:highlight>
                  </a:rPr>
                  <a:t>0.014</a:t>
                </a:r>
              </a:p>
              <a:p>
                <a:pPr algn="ctr"/>
                <a:endParaRPr lang="en-US" b="1" dirty="0">
                  <a:highlight>
                    <a:srgbClr val="FFFF00"/>
                  </a:highlight>
                </a:endParaRPr>
              </a:p>
              <a:p>
                <a:pPr algn="ctr"/>
                <a:endParaRPr lang="en-US" b="1" dirty="0"/>
              </a:p>
              <a:p>
                <a:pPr algn="ctr"/>
                <a:r>
                  <a:rPr lang="en-US" b="1" dirty="0" err="1"/>
                  <a:t>XGBoost</a:t>
                </a:r>
                <a:endParaRPr lang="en-US" b="1" dirty="0"/>
              </a:p>
              <a:p>
                <a:pPr algn="ctr"/>
                <a:r>
                  <a:rPr lang="en-US" b="1" dirty="0"/>
                  <a:t>train_score = 0.946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b="1" dirty="0"/>
                  <a:t>0.000 </a:t>
                </a:r>
              </a:p>
              <a:p>
                <a:pPr algn="ctr"/>
                <a:r>
                  <a:rPr lang="en-US" b="1" dirty="0" err="1">
                    <a:highlight>
                      <a:srgbClr val="FFFF00"/>
                    </a:highlight>
                  </a:rPr>
                  <a:t>test_score</a:t>
                </a:r>
                <a:r>
                  <a:rPr lang="en-US" b="1" dirty="0">
                    <a:highlight>
                      <a:srgbClr val="FFFF00"/>
                    </a:highlight>
                  </a:rPr>
                  <a:t> =   0.675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b="1" dirty="0">
                    <a:highlight>
                      <a:srgbClr val="FFFF00"/>
                    </a:highlight>
                  </a:rPr>
                  <a:t>0.017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B9C585-9BE7-B6C4-6D09-E931C4ED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799" y="1539894"/>
                <a:ext cx="2847584" cy="3416320"/>
              </a:xfrm>
              <a:prstGeom prst="rect">
                <a:avLst/>
              </a:prstGeom>
              <a:blipFill>
                <a:blip r:embed="rId2"/>
                <a:stretch>
                  <a:fillRect l="-885" t="-741" r="-2212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96F95CC-96D1-4034-75E4-946D7795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182"/>
            <a:ext cx="6665843" cy="4088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18D0F-10B4-BA07-CDAB-8F58E4F45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867"/>
            <a:ext cx="7772400" cy="1841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57EAC9-E666-48BE-12D2-11A22993A721}"/>
              </a:ext>
            </a:extLst>
          </p:cNvPr>
          <p:cNvSpPr txBox="1"/>
          <p:nvPr/>
        </p:nvSpPr>
        <p:spPr>
          <a:xfrm>
            <a:off x="7772400" y="5221356"/>
            <a:ext cx="3856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Both models had high variance but SVMs seemed to work better in reducing it</a:t>
            </a:r>
          </a:p>
        </p:txBody>
      </p:sp>
    </p:spTree>
    <p:extLst>
      <p:ext uri="{BB962C8B-B14F-4D97-AF65-F5344CB8AC3E}">
        <p14:creationId xmlns:p14="http://schemas.microsoft.com/office/powerpoint/2010/main" val="311599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521</Words>
  <Application>Microsoft Macintosh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Courier</vt:lpstr>
      <vt:lpstr>Times New Roman</vt:lpstr>
      <vt:lpstr>Office Theme</vt:lpstr>
      <vt:lpstr> Application of Machine Learning  in predicting protein sequences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Application of Machine Learning  Binding in LHCII </dc:title>
  <dc:creator>Gehan Ranepura</dc:creator>
  <cp:lastModifiedBy>Gehan Ranepura</cp:lastModifiedBy>
  <cp:revision>37</cp:revision>
  <dcterms:created xsi:type="dcterms:W3CDTF">2023-05-22T23:03:14Z</dcterms:created>
  <dcterms:modified xsi:type="dcterms:W3CDTF">2023-05-23T13:57:09Z</dcterms:modified>
</cp:coreProperties>
</file>